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83" r:id="rId4"/>
    <p:sldId id="266" r:id="rId5"/>
    <p:sldId id="265" r:id="rId6"/>
    <p:sldId id="275" r:id="rId7"/>
    <p:sldId id="304" r:id="rId8"/>
    <p:sldId id="324" r:id="rId9"/>
    <p:sldId id="325" r:id="rId10"/>
    <p:sldId id="274" r:id="rId11"/>
    <p:sldId id="287" r:id="rId12"/>
    <p:sldId id="320" r:id="rId13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Widerspruchsquote%20GB\TAbe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Grundordner\Klagen\2024\28.02.202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Grundordner\Klagen\2024\28.02.202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dc02\daten\schmidt\Statistik\Klagen\2019\18.11.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Klagen\2020\01.06.202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Klagen\2021\01.06.202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Klagen\2022\01.06.202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Klagen\2022\01.06.202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Grundordner\Klagen\2024\28.02.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Widerspruchsquote%20GB\TAbel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Grundordner\Klagen\2024\28.02.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Grundordner\Widerspruchsquote%20GB\TAbe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Lastschriftquote\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Lastschriftquote\TAbe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Lastschriftquote\TAbe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dc02\daten\schmidt\Statistik\Grundordner\Lastschriftquote\TAbell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Widerspruchsquote Gebührenbescheide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50048"/>
        <c:axId val="122051584"/>
      </c:barChart>
      <c:catAx>
        <c:axId val="1220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051584"/>
        <c:crosses val="autoZero"/>
        <c:auto val="1"/>
        <c:lblAlgn val="ctr"/>
        <c:lblOffset val="100"/>
        <c:noMultiLvlLbl val="0"/>
      </c:catAx>
      <c:valAx>
        <c:axId val="122051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2050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e-DE" sz="1200" dirty="0"/>
              <a:t>Anzahl gerichtlicher Verfahren (</a:t>
            </a:r>
            <a:r>
              <a:rPr lang="de-DE" sz="1200" baseline="0" dirty="0"/>
              <a:t>nach Gemeinden)</a:t>
            </a:r>
          </a:p>
          <a:p>
            <a:pPr>
              <a:defRPr sz="1200"/>
            </a:pPr>
            <a:endParaRPr lang="de-DE" sz="1200" baseline="0" dirty="0"/>
          </a:p>
        </c:rich>
      </c:tx>
      <c:layout>
        <c:manualLayout>
          <c:xMode val="edge"/>
          <c:yMode val="edge"/>
          <c:x val="0.23640253799342098"/>
          <c:y val="2.2988505747126436E-2"/>
        </c:manualLayout>
      </c:layout>
      <c:overlay val="0"/>
      <c:spPr>
        <a:solidFill>
          <a:sysClr val="window" lastClr="FFFFFF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Anzahl gerichtlicher Verfahren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Tabelle1!$A$4:$O$4</c:f>
              <c:strCache>
                <c:ptCount val="15"/>
                <c:pt idx="0">
                  <c:v>Bad Saarow</c:v>
                </c:pt>
                <c:pt idx="1">
                  <c:v>Diensdorf/Radlow</c:v>
                </c:pt>
                <c:pt idx="2">
                  <c:v>Heidesee</c:v>
                </c:pt>
                <c:pt idx="3">
                  <c:v>Reichenwalde</c:v>
                </c:pt>
                <c:pt idx="4">
                  <c:v>Rietz-Neuendorf</c:v>
                </c:pt>
                <c:pt idx="5">
                  <c:v>Storkow</c:v>
                </c:pt>
                <c:pt idx="6">
                  <c:v>Tauche</c:v>
                </c:pt>
                <c:pt idx="7">
                  <c:v>Wendisch Rietz</c:v>
                </c:pt>
                <c:pt idx="14">
                  <c:v>gesamt</c:v>
                </c:pt>
              </c:strCache>
            </c:strRef>
          </c:cat>
          <c:val>
            <c:numRef>
              <c:f>Tabelle1!$A$5:$O$5</c:f>
              <c:numCache>
                <c:formatCode>General</c:formatCode>
                <c:ptCount val="15"/>
                <c:pt idx="0">
                  <c:v>3</c:v>
                </c:pt>
                <c:pt idx="1">
                  <c:v>1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9</c:v>
                </c:pt>
                <c:pt idx="6">
                  <c:v>2</c:v>
                </c:pt>
                <c:pt idx="7">
                  <c:v>0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0-4A5E-ADBE-75108A386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238592"/>
        <c:axId val="118248576"/>
        <c:axId val="0"/>
      </c:bar3DChart>
      <c:catAx>
        <c:axId val="11823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248576"/>
        <c:crosses val="autoZero"/>
        <c:auto val="1"/>
        <c:lblAlgn val="ctr"/>
        <c:lblOffset val="100"/>
        <c:noMultiLvlLbl val="0"/>
      </c:catAx>
      <c:valAx>
        <c:axId val="11824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3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e-DE" sz="1200" dirty="0"/>
              <a:t>Anzahl gerichtlicher Verfahren (</a:t>
            </a:r>
            <a:r>
              <a:rPr lang="de-DE" sz="1200" baseline="0" dirty="0"/>
              <a:t>nach Gerichten)  </a:t>
            </a:r>
            <a:endParaRPr lang="de-DE" sz="1200" dirty="0"/>
          </a:p>
        </c:rich>
      </c:tx>
      <c:overlay val="0"/>
      <c:spPr>
        <a:solidFill>
          <a:sysClr val="window" lastClr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0.19121548128415564"/>
          <c:y val="0.30928583025340467"/>
          <c:w val="0.54564021420874687"/>
          <c:h val="0.57618244326300838"/>
        </c:manualLayout>
      </c:layout>
      <c:barChart>
        <c:barDir val="bar"/>
        <c:grouping val="stacked"/>
        <c:varyColors val="0"/>
        <c:ser>
          <c:idx val="1"/>
          <c:order val="0"/>
          <c:tx>
            <c:v>Anzahl gerichtlicher Verfahren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Tabelle1!$A$8:$O$8</c:f>
              <c:strCache>
                <c:ptCount val="15"/>
                <c:pt idx="0">
                  <c:v>VG Frankfurt (Oder)</c:v>
                </c:pt>
                <c:pt idx="2">
                  <c:v>VG Cottbus</c:v>
                </c:pt>
                <c:pt idx="4">
                  <c:v>OVG Berlin-Brandenburg</c:v>
                </c:pt>
                <c:pt idx="6">
                  <c:v>BVerwG</c:v>
                </c:pt>
                <c:pt idx="14">
                  <c:v>gesamt</c:v>
                </c:pt>
              </c:strCache>
            </c:strRef>
          </c:cat>
          <c:val>
            <c:numRef>
              <c:f>Tabelle1!$A$11:$O$11</c:f>
              <c:numCache>
                <c:formatCode>General</c:formatCode>
                <c:ptCount val="15"/>
                <c:pt idx="0">
                  <c:v>18</c:v>
                </c:pt>
                <c:pt idx="2">
                  <c:v>9</c:v>
                </c:pt>
                <c:pt idx="4">
                  <c:v>0</c:v>
                </c:pt>
                <c:pt idx="6">
                  <c:v>0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E-4F48-AAB0-9C33B0A70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282112"/>
        <c:axId val="118283648"/>
      </c:barChart>
      <c:catAx>
        <c:axId val="11828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8283648"/>
        <c:crosses val="autoZero"/>
        <c:auto val="1"/>
        <c:lblAlgn val="ctr"/>
        <c:lblOffset val="100"/>
        <c:noMultiLvlLbl val="0"/>
      </c:catAx>
      <c:valAx>
        <c:axId val="118283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828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45898661899671"/>
          <c:y val="0.17681755838931829"/>
          <c:w val="0.33365339282340167"/>
          <c:h val="0.57238749930647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9237339589141078"/>
          <c:y val="0.24049191102775994"/>
          <c:w val="0.28733883084758288"/>
          <c:h val="0.493472214096765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032817840216011"/>
          <c:y val="0.38699742799708564"/>
          <c:w val="0.28733883084758288"/>
          <c:h val="0.322549179680299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de-DE" sz="1200" dirty="0"/>
              <a:t>nach Klagegegenstand</a:t>
            </a:r>
          </a:p>
        </c:rich>
      </c:tx>
      <c:layout>
        <c:manualLayout>
          <c:xMode val="edge"/>
          <c:yMode val="edge"/>
          <c:x val="0.37906636660073245"/>
          <c:y val="6.1868687688813165E-2"/>
        </c:manualLayout>
      </c:layout>
      <c:overlay val="0"/>
      <c:spPr>
        <a:solidFill>
          <a:sysClr val="window" lastClr="FFFFFF"/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032817840216011"/>
          <c:y val="0.38699742799708564"/>
          <c:w val="0.28733883084758288"/>
          <c:h val="0.322549179680299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de-DE" sz="1200" dirty="0"/>
              <a:t>nach Klagegegenstand</a:t>
            </a:r>
          </a:p>
        </c:rich>
      </c:tx>
      <c:layout>
        <c:manualLayout>
          <c:xMode val="edge"/>
          <c:yMode val="edge"/>
          <c:x val="0.38323662664606478"/>
          <c:y val="2.5648206241198155E-2"/>
        </c:manualLayout>
      </c:layout>
      <c:overlay val="0"/>
      <c:spPr>
        <a:solidFill>
          <a:sysClr val="window" lastClr="FFFFFF"/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396550271444372"/>
          <c:y val="0.38699742799708564"/>
          <c:w val="0.37370140920197414"/>
          <c:h val="0.322549179680299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de-DE" sz="1200" dirty="0"/>
              <a:t>nach Klagegegenstand</a:t>
            </a:r>
          </a:p>
        </c:rich>
      </c:tx>
      <c:layout>
        <c:manualLayout>
          <c:xMode val="edge"/>
          <c:yMode val="edge"/>
          <c:x val="0.38323662664606478"/>
          <c:y val="2.5648206241198155E-2"/>
        </c:manualLayout>
      </c:layout>
      <c:overlay val="0"/>
      <c:spPr>
        <a:solidFill>
          <a:sysClr val="window" lastClr="FFFFFF"/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396550271444372"/>
          <c:y val="0.38699742799708564"/>
          <c:w val="0.37370140920197414"/>
          <c:h val="0.322549179680299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de-DE" sz="1200"/>
              <a:t>Anzahl gerichtlicher Verfahren (nach Klagegegenstand) </a:t>
            </a:r>
          </a:p>
          <a:p>
            <a:pPr algn="l">
              <a:defRPr sz="1200"/>
            </a:pPr>
            <a:endParaRPr lang="de-DE" sz="1200"/>
          </a:p>
        </c:rich>
      </c:tx>
      <c:overlay val="0"/>
      <c:spPr>
        <a:solidFill>
          <a:sysClr val="window" lastClr="FFFFFF"/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032817840216011"/>
          <c:y val="0.38699742799708564"/>
          <c:w val="0.28733883084758288"/>
          <c:h val="0.322549179680299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err="1"/>
              <a:t>Anzahl</a:t>
            </a:r>
            <a:r>
              <a:rPr lang="en-US" sz="1200" dirty="0"/>
              <a:t> </a:t>
            </a:r>
            <a:r>
              <a:rPr lang="en-US" sz="1200" dirty="0" err="1"/>
              <a:t>gerichtlicher</a:t>
            </a:r>
            <a:r>
              <a:rPr lang="en-US" sz="1200" dirty="0"/>
              <a:t> </a:t>
            </a:r>
            <a:r>
              <a:rPr lang="en-US" sz="1200" dirty="0" err="1"/>
              <a:t>Verfahren</a:t>
            </a:r>
            <a:r>
              <a:rPr lang="en-US" sz="1200" dirty="0"/>
              <a:t> </a:t>
            </a:r>
            <a:r>
              <a:rPr lang="en-US" sz="1200" baseline="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nach</a:t>
            </a:r>
            <a:r>
              <a:rPr lang="en-US" sz="1200" dirty="0"/>
              <a:t> Jahren)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340956069208285"/>
          <c:y val="0.29856313152288666"/>
          <c:w val="0.53342527073013746"/>
          <c:h val="0.608007977497436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Tabelle1!$F$18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00FF"/>
              </a:solidFill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296A-4C12-A808-EDA8692862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296A-4C12-A808-EDA86928627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296A-4C12-A808-EDA86928627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296A-4C12-A808-EDA86928627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296A-4C12-A808-EDA86928627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Tabelle1!$F$19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296A-4C12-A808-EDA869286272}"/>
            </c:ext>
          </c:extLst>
        </c:ser>
        <c:ser>
          <c:idx val="2"/>
          <c:order val="1"/>
          <c:tx>
            <c:strRef>
              <c:f>Tabelle1!$G$18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Tabelle1!$G$19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296A-4C12-A808-EDA869286272}"/>
            </c:ext>
          </c:extLst>
        </c:ser>
        <c:ser>
          <c:idx val="3"/>
          <c:order val="2"/>
          <c:tx>
            <c:strRef>
              <c:f>Tabelle1!$H$18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Tabelle1!$H$19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296A-4C12-A808-EDA869286272}"/>
            </c:ext>
          </c:extLst>
        </c:ser>
        <c:ser>
          <c:idx val="4"/>
          <c:order val="3"/>
          <c:tx>
            <c:strRef>
              <c:f>Tabelle1!$I$18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Tabelle1!$I$19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96A-4C12-A808-EDA869286272}"/>
            </c:ext>
          </c:extLst>
        </c:ser>
        <c:ser>
          <c:idx val="5"/>
          <c:order val="4"/>
          <c:tx>
            <c:strRef>
              <c:f>Tabelle1!$J$18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Tabelle1!$J$19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6A-4C12-A808-EDA869286272}"/>
            </c:ext>
          </c:extLst>
        </c:ser>
        <c:ser>
          <c:idx val="6"/>
          <c:order val="5"/>
          <c:tx>
            <c:strRef>
              <c:f>Tabelle1!$K$18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Tabelle1!$K$19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96A-4C12-A808-EDA869286272}"/>
            </c:ext>
          </c:extLst>
        </c:ser>
        <c:ser>
          <c:idx val="7"/>
          <c:order val="6"/>
          <c:tx>
            <c:strRef>
              <c:f>Tabelle1!$L$18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Tabelle1!$L$19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96A-4C12-A808-EDA869286272}"/>
            </c:ext>
          </c:extLst>
        </c:ser>
        <c:ser>
          <c:idx val="8"/>
          <c:order val="7"/>
          <c:tx>
            <c:strRef>
              <c:f>Tabelle1!$M$18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Tabelle1!$M$19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96A-4C12-A808-EDA869286272}"/>
            </c:ext>
          </c:extLst>
        </c:ser>
        <c:ser>
          <c:idx val="0"/>
          <c:order val="8"/>
          <c:tx>
            <c:strRef>
              <c:f>Tabelle1!$N$18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Tabelle1!$N$19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96A-4C12-A808-EDA8692862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9193600"/>
        <c:axId val="119195136"/>
        <c:extLst/>
      </c:barChart>
      <c:catAx>
        <c:axId val="119193600"/>
        <c:scaling>
          <c:orientation val="minMax"/>
        </c:scaling>
        <c:delete val="1"/>
        <c:axPos val="b"/>
        <c:numFmt formatCode="yyyy" sourceLinked="0"/>
        <c:majorTickMark val="none"/>
        <c:minorTickMark val="none"/>
        <c:tickLblPos val="nextTo"/>
        <c:crossAx val="119195136"/>
        <c:crosses val="autoZero"/>
        <c:auto val="1"/>
        <c:lblAlgn val="ctr"/>
        <c:lblOffset val="100"/>
        <c:noMultiLvlLbl val="0"/>
      </c:catAx>
      <c:valAx>
        <c:axId val="11919513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919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37892776722423"/>
          <c:y val="0.26866534856713031"/>
          <c:w val="0.21876764029043366"/>
          <c:h val="0.55296416459343378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0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Widerspruchsquote Gebührenbescheide</a:t>
            </a:r>
          </a:p>
        </c:rich>
      </c:tx>
      <c:layout>
        <c:manualLayout>
          <c:xMode val="edge"/>
          <c:yMode val="edge"/>
          <c:x val="0.33650000000000002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50048"/>
        <c:axId val="122051584"/>
      </c:barChart>
      <c:catAx>
        <c:axId val="1220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051584"/>
        <c:crosses val="autoZero"/>
        <c:auto val="1"/>
        <c:lblAlgn val="ctr"/>
        <c:lblOffset val="100"/>
        <c:noMultiLvlLbl val="0"/>
      </c:catAx>
      <c:valAx>
        <c:axId val="122051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2050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de-DE" sz="1200" dirty="0"/>
              <a:t>Anzahl gerichtlicher Verfahren (nach Klagegegenstand)  </a:t>
            </a:r>
          </a:p>
          <a:p>
            <a:pPr algn="l">
              <a:defRPr sz="1200"/>
            </a:pPr>
            <a:endParaRPr lang="de-DE" sz="1200" dirty="0"/>
          </a:p>
        </c:rich>
      </c:tx>
      <c:layout>
        <c:manualLayout>
          <c:xMode val="edge"/>
          <c:yMode val="edge"/>
          <c:x val="0.34114659973642913"/>
          <c:y val="2.6755852842809364E-2"/>
        </c:manualLayout>
      </c:layout>
      <c:overlay val="0"/>
      <c:spPr>
        <a:solidFill>
          <a:sysClr val="window" lastClr="FFFFFF"/>
        </a:solidFill>
      </c:spPr>
    </c:title>
    <c:autoTitleDeleted val="0"/>
    <c:plotArea>
      <c:layout/>
      <c:pieChart>
        <c:varyColors val="1"/>
        <c:ser>
          <c:idx val="0"/>
          <c:order val="0"/>
          <c:tx>
            <c:v>Anzahl gerichtlicher Verfahren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Tabelle1!$A$14:$F$15</c:f>
              <c:multiLvlStrCache>
                <c:ptCount val="4"/>
                <c:lvl>
                  <c:pt idx="0">
                    <c:v>Gebühren</c:v>
                  </c:pt>
                  <c:pt idx="1">
                    <c:v>Beiträge</c:v>
                  </c:pt>
                  <c:pt idx="2">
                    <c:v>Kosten</c:v>
                  </c:pt>
                  <c:pt idx="3">
                    <c:v>Anschluss- und Benutzungszwang</c:v>
                  </c:pt>
                </c:lvl>
                <c:lvl>
                  <c:pt idx="0">
                    <c:v>Klagen gegen</c:v>
                  </c:pt>
                </c:lvl>
              </c:multiLvlStrCache>
            </c:multiLvlStrRef>
          </c:cat>
          <c:val>
            <c:numRef>
              <c:f>Tabelle1!$A$16:$F$16</c:f>
              <c:numCache>
                <c:formatCode>General</c:formatCode>
                <c:ptCount val="6"/>
                <c:pt idx="0">
                  <c:v>13</c:v>
                </c:pt>
                <c:pt idx="1">
                  <c:v>10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8-4F5C-808B-9C6B5394E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0032817840216011"/>
          <c:y val="0.38699742799708564"/>
          <c:w val="0.28733883084758288"/>
          <c:h val="0.322549179680299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Widerspruchsquote Gebührenbescheide</a:t>
            </a:r>
          </a:p>
        </c:rich>
      </c:tx>
      <c:layout>
        <c:manualLayout>
          <c:xMode val="edge"/>
          <c:yMode val="edge"/>
          <c:x val="0.33650000000000002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numRef>
              <c:f>Tabelle1!$B$3:$L$3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Tabelle1!$B$4:$L$4</c:f>
              <c:numCache>
                <c:formatCode>General</c:formatCode>
                <c:ptCount val="11"/>
                <c:pt idx="0">
                  <c:v>0.66</c:v>
                </c:pt>
                <c:pt idx="1">
                  <c:v>0.56000000000000005</c:v>
                </c:pt>
                <c:pt idx="2" formatCode="0.00">
                  <c:v>0.5</c:v>
                </c:pt>
                <c:pt idx="3">
                  <c:v>0.68</c:v>
                </c:pt>
                <c:pt idx="4">
                  <c:v>1.58</c:v>
                </c:pt>
                <c:pt idx="5">
                  <c:v>1.29</c:v>
                </c:pt>
                <c:pt idx="6" formatCode="0.00">
                  <c:v>0.98</c:v>
                </c:pt>
                <c:pt idx="7">
                  <c:v>0.76</c:v>
                </c:pt>
                <c:pt idx="8">
                  <c:v>0.85</c:v>
                </c:pt>
                <c:pt idx="9">
                  <c:v>0.76</c:v>
                </c:pt>
                <c:pt idx="1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0-49B0-8318-29D7DE293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50048"/>
        <c:axId val="122051584"/>
      </c:barChart>
      <c:catAx>
        <c:axId val="12205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051584"/>
        <c:crosses val="autoZero"/>
        <c:auto val="1"/>
        <c:lblAlgn val="ctr"/>
        <c:lblOffset val="100"/>
        <c:noMultiLvlLbl val="0"/>
      </c:catAx>
      <c:valAx>
        <c:axId val="122051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2050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87552"/>
        <c:axId val="100489088"/>
      </c:lineChart>
      <c:catAx>
        <c:axId val="1004875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00489088"/>
        <c:crosses val="autoZero"/>
        <c:auto val="1"/>
        <c:lblAlgn val="ctr"/>
        <c:lblOffset val="100"/>
        <c:noMultiLvlLbl val="1"/>
      </c:catAx>
      <c:valAx>
        <c:axId val="1004890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0487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87552"/>
        <c:axId val="100489088"/>
      </c:lineChart>
      <c:catAx>
        <c:axId val="1004875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00489088"/>
        <c:crosses val="autoZero"/>
        <c:auto val="1"/>
        <c:lblAlgn val="ctr"/>
        <c:lblOffset val="100"/>
        <c:noMultiLvlLbl val="1"/>
      </c:catAx>
      <c:valAx>
        <c:axId val="1004890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0487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100487552"/>
        <c:axId val="100489088"/>
      </c:lineChart>
      <c:catAx>
        <c:axId val="100487552"/>
        <c:scaling>
          <c:orientation val="minMax"/>
          <c:min val="-165"/>
        </c:scaling>
        <c:delete val="0"/>
        <c:axPos val="b"/>
        <c:numFmt formatCode="m/d/yyyy" sourceLinked="1"/>
        <c:majorTickMark val="none"/>
        <c:minorTickMark val="none"/>
        <c:tickLblPos val="nextTo"/>
        <c:crossAx val="100489088"/>
        <c:crosses val="autoZero"/>
        <c:auto val="1"/>
        <c:lblAlgn val="ctr"/>
        <c:lblOffset val="100"/>
        <c:noMultiLvlLbl val="1"/>
      </c:catAx>
      <c:valAx>
        <c:axId val="1004890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0487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Lastschriftquote in %</c:v>
                </c:pt>
              </c:strCache>
            </c:strRef>
          </c:tx>
          <c:marker>
            <c:symbol val="none"/>
          </c:marker>
          <c:cat>
            <c:numRef>
              <c:f>Tabelle1!$A$4:$A$98</c:f>
              <c:numCache>
                <c:formatCode>m/d/yyyy</c:formatCode>
                <c:ptCount val="95"/>
                <c:pt idx="0">
                  <c:v>41806</c:v>
                </c:pt>
                <c:pt idx="1">
                  <c:v>41961</c:v>
                </c:pt>
                <c:pt idx="2">
                  <c:v>42094</c:v>
                </c:pt>
                <c:pt idx="3">
                  <c:v>42165</c:v>
                </c:pt>
                <c:pt idx="4">
                  <c:v>42332</c:v>
                </c:pt>
                <c:pt idx="5">
                  <c:v>42443</c:v>
                </c:pt>
                <c:pt idx="6">
                  <c:v>42464</c:v>
                </c:pt>
                <c:pt idx="7">
                  <c:v>42509</c:v>
                </c:pt>
                <c:pt idx="8">
                  <c:v>42696</c:v>
                </c:pt>
                <c:pt idx="9">
                  <c:v>42711</c:v>
                </c:pt>
                <c:pt idx="10" formatCode="[$-407]mmm/\ yy;@">
                  <c:v>42795</c:v>
                </c:pt>
                <c:pt idx="11" formatCode="[$-407]mmm/\ yy;@">
                  <c:v>42836</c:v>
                </c:pt>
                <c:pt idx="12" formatCode="[$-407]mmm/\ yy;@">
                  <c:v>42856</c:v>
                </c:pt>
                <c:pt idx="13" formatCode="[$-407]mmm/\ yy;@">
                  <c:v>42892</c:v>
                </c:pt>
                <c:pt idx="14" formatCode="[$-407]mmm/\ yy;@">
                  <c:v>42917</c:v>
                </c:pt>
                <c:pt idx="15" formatCode="[$-407]mmm/\ yy;@">
                  <c:v>42948</c:v>
                </c:pt>
                <c:pt idx="16" formatCode="[$-407]mmm/\ yy;@">
                  <c:v>42979</c:v>
                </c:pt>
                <c:pt idx="17" formatCode="[$-407]mmm/\ yy;@">
                  <c:v>43009</c:v>
                </c:pt>
                <c:pt idx="18" formatCode="[$-407]mmm/\ yy;@">
                  <c:v>43040</c:v>
                </c:pt>
                <c:pt idx="19" formatCode="[$-407]mmm/\ yy;@">
                  <c:v>43070</c:v>
                </c:pt>
                <c:pt idx="20" formatCode="[$-407]mmm/\ yy;@">
                  <c:v>43101</c:v>
                </c:pt>
                <c:pt idx="21" formatCode="[$-407]mmm/\ yy;@">
                  <c:v>43132</c:v>
                </c:pt>
                <c:pt idx="22" formatCode="[$-407]mmm/\ yy;@">
                  <c:v>43160</c:v>
                </c:pt>
                <c:pt idx="23" formatCode="mmm\-yy">
                  <c:v>43191</c:v>
                </c:pt>
                <c:pt idx="24" formatCode="mmm\-yy">
                  <c:v>43221</c:v>
                </c:pt>
                <c:pt idx="25" formatCode="mmm\-yy">
                  <c:v>43252</c:v>
                </c:pt>
                <c:pt idx="26" formatCode="mmm\-yy">
                  <c:v>43282</c:v>
                </c:pt>
                <c:pt idx="27" formatCode="mmm\-yy">
                  <c:v>43313</c:v>
                </c:pt>
                <c:pt idx="28" formatCode="mmm\-yy">
                  <c:v>43344</c:v>
                </c:pt>
                <c:pt idx="29" formatCode="mmm\-yy">
                  <c:v>43374</c:v>
                </c:pt>
                <c:pt idx="30" formatCode="mmm\-yy">
                  <c:v>43405</c:v>
                </c:pt>
                <c:pt idx="31" formatCode="mmm\-yy">
                  <c:v>43435</c:v>
                </c:pt>
                <c:pt idx="32" formatCode="mmm\-yy">
                  <c:v>43466</c:v>
                </c:pt>
                <c:pt idx="33" formatCode="mmm\-yy">
                  <c:v>43497</c:v>
                </c:pt>
                <c:pt idx="34" formatCode="mmm\-yy">
                  <c:v>43525</c:v>
                </c:pt>
                <c:pt idx="35" formatCode="mmm\-yy">
                  <c:v>43556</c:v>
                </c:pt>
                <c:pt idx="36" formatCode="mmm\-yy">
                  <c:v>43586</c:v>
                </c:pt>
                <c:pt idx="37" formatCode="mmm\-yy">
                  <c:v>43617</c:v>
                </c:pt>
                <c:pt idx="38" formatCode="mmm\-yy">
                  <c:v>43647</c:v>
                </c:pt>
                <c:pt idx="39" formatCode="mmm\-yy">
                  <c:v>43678</c:v>
                </c:pt>
                <c:pt idx="40" formatCode="mmm\-yy">
                  <c:v>43709</c:v>
                </c:pt>
                <c:pt idx="41" formatCode="mmm\-yy">
                  <c:v>43739</c:v>
                </c:pt>
                <c:pt idx="42" formatCode="mmm\-yy">
                  <c:v>43770</c:v>
                </c:pt>
                <c:pt idx="43" formatCode="mmm\-yy">
                  <c:v>43800</c:v>
                </c:pt>
                <c:pt idx="44" formatCode="mmm\-yy">
                  <c:v>43831</c:v>
                </c:pt>
                <c:pt idx="45" formatCode="mmm\-yy">
                  <c:v>43862</c:v>
                </c:pt>
                <c:pt idx="46" formatCode="mmm\-yy">
                  <c:v>43891</c:v>
                </c:pt>
                <c:pt idx="47" formatCode="mmm\-yy">
                  <c:v>43922</c:v>
                </c:pt>
                <c:pt idx="48" formatCode="mmm\-yy">
                  <c:v>43952</c:v>
                </c:pt>
                <c:pt idx="49" formatCode="mmm\-yy">
                  <c:v>43983</c:v>
                </c:pt>
                <c:pt idx="50" formatCode="mmm\-yy">
                  <c:v>44013</c:v>
                </c:pt>
                <c:pt idx="51" formatCode="mmm\-yy">
                  <c:v>44044</c:v>
                </c:pt>
                <c:pt idx="52" formatCode="mmm\-yy">
                  <c:v>44075</c:v>
                </c:pt>
                <c:pt idx="53" formatCode="mmm\-yy">
                  <c:v>44105</c:v>
                </c:pt>
                <c:pt idx="54" formatCode="mmm\-yy">
                  <c:v>44136</c:v>
                </c:pt>
                <c:pt idx="55" formatCode="mmm\-yy">
                  <c:v>44166</c:v>
                </c:pt>
                <c:pt idx="56" formatCode="mmm\-yy">
                  <c:v>44197</c:v>
                </c:pt>
                <c:pt idx="57" formatCode="mmm\-yy">
                  <c:v>44228</c:v>
                </c:pt>
                <c:pt idx="58" formatCode="mmm\-yy">
                  <c:v>44256</c:v>
                </c:pt>
                <c:pt idx="59" formatCode="mmm\-yy">
                  <c:v>44287</c:v>
                </c:pt>
                <c:pt idx="60" formatCode="mmm\-yy">
                  <c:v>44317</c:v>
                </c:pt>
                <c:pt idx="61" formatCode="mmm\-yy">
                  <c:v>44348</c:v>
                </c:pt>
                <c:pt idx="62" formatCode="mmm\-yy">
                  <c:v>44378</c:v>
                </c:pt>
                <c:pt idx="63" formatCode="mmm\-yy">
                  <c:v>44409</c:v>
                </c:pt>
                <c:pt idx="64" formatCode="mmm\-yy">
                  <c:v>44440</c:v>
                </c:pt>
                <c:pt idx="65" formatCode="mmm\-yy">
                  <c:v>44470</c:v>
                </c:pt>
                <c:pt idx="66" formatCode="mmm\-yy">
                  <c:v>44501</c:v>
                </c:pt>
                <c:pt idx="67" formatCode="mmm\-yy">
                  <c:v>44531</c:v>
                </c:pt>
                <c:pt idx="68" formatCode="mmm\-yy">
                  <c:v>44562</c:v>
                </c:pt>
                <c:pt idx="69" formatCode="mmm\-yy">
                  <c:v>44593</c:v>
                </c:pt>
                <c:pt idx="70" formatCode="mmm\-yy">
                  <c:v>44621</c:v>
                </c:pt>
                <c:pt idx="71" formatCode="mmm\-yy">
                  <c:v>44652</c:v>
                </c:pt>
                <c:pt idx="72" formatCode="mmm\-yy">
                  <c:v>44682</c:v>
                </c:pt>
                <c:pt idx="73" formatCode="mmm\-yy">
                  <c:v>44713</c:v>
                </c:pt>
                <c:pt idx="74" formatCode="mmm\-yy">
                  <c:v>44743</c:v>
                </c:pt>
                <c:pt idx="75" formatCode="mmm\-yy">
                  <c:v>44774</c:v>
                </c:pt>
                <c:pt idx="76" formatCode="mmm\-yy">
                  <c:v>44805</c:v>
                </c:pt>
                <c:pt idx="77" formatCode="mmm\-yy">
                  <c:v>44835</c:v>
                </c:pt>
                <c:pt idx="78" formatCode="mmm\-yy">
                  <c:v>44866</c:v>
                </c:pt>
                <c:pt idx="79" formatCode="mmm\-yy">
                  <c:v>44896</c:v>
                </c:pt>
                <c:pt idx="80" formatCode="mmm\-yy">
                  <c:v>44927</c:v>
                </c:pt>
                <c:pt idx="81" formatCode="mmm\-yy">
                  <c:v>44958</c:v>
                </c:pt>
                <c:pt idx="82" formatCode="mmm\-yy">
                  <c:v>44986</c:v>
                </c:pt>
                <c:pt idx="83" formatCode="mmm\-yy">
                  <c:v>45017</c:v>
                </c:pt>
                <c:pt idx="84" formatCode="mmm\-yy">
                  <c:v>45047</c:v>
                </c:pt>
                <c:pt idx="85" formatCode="mmm\-yy">
                  <c:v>45078</c:v>
                </c:pt>
                <c:pt idx="86" formatCode="mmm\-yy">
                  <c:v>45108</c:v>
                </c:pt>
                <c:pt idx="87" formatCode="mmm\-yy">
                  <c:v>45139</c:v>
                </c:pt>
                <c:pt idx="88" formatCode="mmm\-yy">
                  <c:v>45170</c:v>
                </c:pt>
                <c:pt idx="89" formatCode="mmm\-yy">
                  <c:v>45200</c:v>
                </c:pt>
                <c:pt idx="90" formatCode="mmm\-yy">
                  <c:v>45231</c:v>
                </c:pt>
                <c:pt idx="91" formatCode="mmm\-yy">
                  <c:v>45261</c:v>
                </c:pt>
                <c:pt idx="92" formatCode="mmm\-yy">
                  <c:v>45292</c:v>
                </c:pt>
                <c:pt idx="93" formatCode="mmm\-yy">
                  <c:v>45323</c:v>
                </c:pt>
                <c:pt idx="94" formatCode="mmm\-yy">
                  <c:v>45352</c:v>
                </c:pt>
              </c:numCache>
            </c:numRef>
          </c:cat>
          <c:val>
            <c:numRef>
              <c:f>Tabelle1!$B$4:$B$98</c:f>
              <c:numCache>
                <c:formatCode>General</c:formatCode>
                <c:ptCount val="95"/>
                <c:pt idx="0" formatCode="0.00">
                  <c:v>63</c:v>
                </c:pt>
                <c:pt idx="1">
                  <c:v>63.27</c:v>
                </c:pt>
                <c:pt idx="2">
                  <c:v>64.92</c:v>
                </c:pt>
                <c:pt idx="3">
                  <c:v>64.959999999999994</c:v>
                </c:pt>
                <c:pt idx="4">
                  <c:v>64.58</c:v>
                </c:pt>
                <c:pt idx="5" formatCode="0.00">
                  <c:v>65</c:v>
                </c:pt>
                <c:pt idx="6">
                  <c:v>64.86</c:v>
                </c:pt>
                <c:pt idx="7">
                  <c:v>64.459999999999994</c:v>
                </c:pt>
                <c:pt idx="8">
                  <c:v>63.16</c:v>
                </c:pt>
                <c:pt idx="9">
                  <c:v>63.01</c:v>
                </c:pt>
                <c:pt idx="10">
                  <c:v>66.459999999999994</c:v>
                </c:pt>
                <c:pt idx="11">
                  <c:v>66.38</c:v>
                </c:pt>
                <c:pt idx="12">
                  <c:v>66.69</c:v>
                </c:pt>
                <c:pt idx="13">
                  <c:v>65.959999999999994</c:v>
                </c:pt>
                <c:pt idx="14">
                  <c:v>66.27</c:v>
                </c:pt>
                <c:pt idx="15">
                  <c:v>66.23</c:v>
                </c:pt>
                <c:pt idx="16">
                  <c:v>66.22</c:v>
                </c:pt>
                <c:pt idx="17">
                  <c:v>66.180000000000007</c:v>
                </c:pt>
                <c:pt idx="18">
                  <c:v>66.12</c:v>
                </c:pt>
                <c:pt idx="19">
                  <c:v>65.8</c:v>
                </c:pt>
                <c:pt idx="20">
                  <c:v>65.8</c:v>
                </c:pt>
                <c:pt idx="21">
                  <c:v>65.8</c:v>
                </c:pt>
                <c:pt idx="22">
                  <c:v>66.61</c:v>
                </c:pt>
                <c:pt idx="23">
                  <c:v>67.400000000000006</c:v>
                </c:pt>
                <c:pt idx="24">
                  <c:v>67.34</c:v>
                </c:pt>
                <c:pt idx="25">
                  <c:v>67.52</c:v>
                </c:pt>
                <c:pt idx="26">
                  <c:v>67.55</c:v>
                </c:pt>
                <c:pt idx="27">
                  <c:v>67.540000000000006</c:v>
                </c:pt>
                <c:pt idx="28">
                  <c:v>67.05</c:v>
                </c:pt>
                <c:pt idx="29">
                  <c:v>66.87</c:v>
                </c:pt>
                <c:pt idx="30">
                  <c:v>66.42</c:v>
                </c:pt>
                <c:pt idx="31">
                  <c:v>67.14</c:v>
                </c:pt>
                <c:pt idx="32">
                  <c:v>67.14</c:v>
                </c:pt>
                <c:pt idx="33">
                  <c:v>67.14</c:v>
                </c:pt>
                <c:pt idx="34">
                  <c:v>68.91</c:v>
                </c:pt>
                <c:pt idx="35">
                  <c:v>68.78</c:v>
                </c:pt>
                <c:pt idx="36">
                  <c:v>68.849999999999994</c:v>
                </c:pt>
                <c:pt idx="37">
                  <c:v>68.599999999999994</c:v>
                </c:pt>
                <c:pt idx="38">
                  <c:v>68.459999999999994</c:v>
                </c:pt>
                <c:pt idx="39">
                  <c:v>68.37</c:v>
                </c:pt>
                <c:pt idx="40">
                  <c:v>68.14</c:v>
                </c:pt>
                <c:pt idx="41">
                  <c:v>68.02</c:v>
                </c:pt>
                <c:pt idx="42">
                  <c:v>67.84</c:v>
                </c:pt>
                <c:pt idx="43">
                  <c:v>67.84</c:v>
                </c:pt>
                <c:pt idx="44">
                  <c:v>67.84</c:v>
                </c:pt>
                <c:pt idx="45">
                  <c:v>67.84</c:v>
                </c:pt>
                <c:pt idx="46">
                  <c:v>69.040000000000006</c:v>
                </c:pt>
                <c:pt idx="47">
                  <c:v>68.88</c:v>
                </c:pt>
                <c:pt idx="48">
                  <c:v>68.709999999999994</c:v>
                </c:pt>
                <c:pt idx="49">
                  <c:v>68.680000000000007</c:v>
                </c:pt>
                <c:pt idx="50">
                  <c:v>68.650000000000006</c:v>
                </c:pt>
                <c:pt idx="51">
                  <c:v>68.61</c:v>
                </c:pt>
                <c:pt idx="52">
                  <c:v>68.61</c:v>
                </c:pt>
                <c:pt idx="53" formatCode="0.00">
                  <c:v>68.7</c:v>
                </c:pt>
                <c:pt idx="54">
                  <c:v>68.53</c:v>
                </c:pt>
                <c:pt idx="55">
                  <c:v>68.31</c:v>
                </c:pt>
                <c:pt idx="56">
                  <c:v>68.31</c:v>
                </c:pt>
                <c:pt idx="57">
                  <c:v>68.709999999999994</c:v>
                </c:pt>
                <c:pt idx="58">
                  <c:v>69.86</c:v>
                </c:pt>
                <c:pt idx="59">
                  <c:v>69.78</c:v>
                </c:pt>
                <c:pt idx="60">
                  <c:v>69.849999999999994</c:v>
                </c:pt>
                <c:pt idx="61">
                  <c:v>69.72</c:v>
                </c:pt>
                <c:pt idx="62">
                  <c:v>69.819999999999993</c:v>
                </c:pt>
                <c:pt idx="63">
                  <c:v>69.72</c:v>
                </c:pt>
                <c:pt idx="64">
                  <c:v>69.61</c:v>
                </c:pt>
                <c:pt idx="65">
                  <c:v>69.59</c:v>
                </c:pt>
                <c:pt idx="66" formatCode="0.00">
                  <c:v>69.5</c:v>
                </c:pt>
                <c:pt idx="67">
                  <c:v>69.09</c:v>
                </c:pt>
                <c:pt idx="68">
                  <c:v>69.09</c:v>
                </c:pt>
                <c:pt idx="69">
                  <c:v>69.09</c:v>
                </c:pt>
                <c:pt idx="70">
                  <c:v>70.56</c:v>
                </c:pt>
                <c:pt idx="71">
                  <c:v>70.209999999999994</c:v>
                </c:pt>
                <c:pt idx="72">
                  <c:v>70.150000000000006</c:v>
                </c:pt>
                <c:pt idx="73" formatCode="0.00">
                  <c:v>70.099999999999994</c:v>
                </c:pt>
                <c:pt idx="74">
                  <c:v>69.790000000000006</c:v>
                </c:pt>
                <c:pt idx="75">
                  <c:v>69.760000000000005</c:v>
                </c:pt>
                <c:pt idx="76">
                  <c:v>69.63</c:v>
                </c:pt>
                <c:pt idx="77">
                  <c:v>69.48</c:v>
                </c:pt>
                <c:pt idx="78">
                  <c:v>69.09</c:v>
                </c:pt>
                <c:pt idx="79">
                  <c:v>69.09</c:v>
                </c:pt>
                <c:pt idx="80">
                  <c:v>69.09</c:v>
                </c:pt>
                <c:pt idx="81">
                  <c:v>69.09</c:v>
                </c:pt>
                <c:pt idx="82">
                  <c:v>70.739999999999995</c:v>
                </c:pt>
                <c:pt idx="83">
                  <c:v>70.48</c:v>
                </c:pt>
                <c:pt idx="84">
                  <c:v>70.489999999999995</c:v>
                </c:pt>
                <c:pt idx="85">
                  <c:v>70.56</c:v>
                </c:pt>
                <c:pt idx="86">
                  <c:v>70.989999999999995</c:v>
                </c:pt>
                <c:pt idx="87">
                  <c:v>71.209999999999994</c:v>
                </c:pt>
                <c:pt idx="88">
                  <c:v>71.38</c:v>
                </c:pt>
                <c:pt idx="89">
                  <c:v>71.569999999999993</c:v>
                </c:pt>
                <c:pt idx="90">
                  <c:v>71.760000000000005</c:v>
                </c:pt>
                <c:pt idx="91">
                  <c:v>71.39</c:v>
                </c:pt>
                <c:pt idx="92">
                  <c:v>71.39</c:v>
                </c:pt>
                <c:pt idx="93">
                  <c:v>71.39</c:v>
                </c:pt>
                <c:pt idx="94">
                  <c:v>71.569999999999993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1E-4A02-B1DB-14BC28027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smooth val="0"/>
        <c:axId val="100487552"/>
        <c:axId val="100489088"/>
      </c:lineChart>
      <c:dateAx>
        <c:axId val="100487552"/>
        <c:scaling>
          <c:orientation val="minMax"/>
          <c:min val="41640"/>
        </c:scaling>
        <c:delete val="0"/>
        <c:axPos val="b"/>
        <c:numFmt formatCode="m/d/yyyy" sourceLinked="1"/>
        <c:majorTickMark val="none"/>
        <c:minorTickMark val="none"/>
        <c:tickLblPos val="nextTo"/>
        <c:crossAx val="100489088"/>
        <c:crosses val="autoZero"/>
        <c:auto val="1"/>
        <c:lblOffset val="100"/>
        <c:baseTimeUnit val="days"/>
      </c:dateAx>
      <c:valAx>
        <c:axId val="1004890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0487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'28.03.22'!$A$4</c:f>
              <c:strCache>
                <c:ptCount val="1"/>
                <c:pt idx="0">
                  <c:v>Anzahl Zahlungserinnerungen KB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'28.03.22'!$B$3:$M$3</c:f>
              <c:strCache>
                <c:ptCount val="2"/>
                <c:pt idx="0">
                  <c:v>Jan. 2024</c:v>
                </c:pt>
                <c:pt idx="1">
                  <c:v>Feb. 2024</c:v>
                </c:pt>
              </c:strCache>
            </c:strRef>
          </c:cat>
          <c:val>
            <c:numRef>
              <c:f>'28.03.22'!$B$4:$M$4</c:f>
              <c:numCache>
                <c:formatCode>0</c:formatCode>
                <c:ptCount val="12"/>
                <c:pt idx="0">
                  <c:v>19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7-4A21-B264-B04E9F63B4BC}"/>
            </c:ext>
          </c:extLst>
        </c:ser>
        <c:ser>
          <c:idx val="1"/>
          <c:order val="1"/>
          <c:tx>
            <c:strRef>
              <c:f>'28.03.22'!$A$5</c:f>
              <c:strCache>
                <c:ptCount val="1"/>
                <c:pt idx="0">
                  <c:v>Anzahl Mahnungen KB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'28.03.22'!$B$3:$M$3</c:f>
              <c:strCache>
                <c:ptCount val="2"/>
                <c:pt idx="0">
                  <c:v>Jan. 2024</c:v>
                </c:pt>
                <c:pt idx="1">
                  <c:v>Feb. 2024</c:v>
                </c:pt>
              </c:strCache>
            </c:strRef>
          </c:cat>
          <c:val>
            <c:numRef>
              <c:f>'28.03.22'!$B$5:$M$5</c:f>
              <c:numCache>
                <c:formatCode>0</c:formatCode>
                <c:ptCount val="12"/>
                <c:pt idx="0">
                  <c:v>17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7-4A21-B264-B04E9F63B4BC}"/>
            </c:ext>
          </c:extLst>
        </c:ser>
        <c:ser>
          <c:idx val="2"/>
          <c:order val="2"/>
          <c:tx>
            <c:strRef>
              <c:f>'28.03.22'!$A$6</c:f>
              <c:strCache>
                <c:ptCount val="1"/>
                <c:pt idx="0">
                  <c:v>Anzahl Zahlungseri. Beitragswesen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'28.03.22'!$B$3:$M$3</c:f>
              <c:strCache>
                <c:ptCount val="2"/>
                <c:pt idx="0">
                  <c:v>Jan. 2024</c:v>
                </c:pt>
                <c:pt idx="1">
                  <c:v>Feb. 2024</c:v>
                </c:pt>
              </c:strCache>
            </c:strRef>
          </c:cat>
          <c:val>
            <c:numRef>
              <c:f>'28.03.22'!$B$6:$M$6</c:f>
              <c:numCache>
                <c:formatCode>0</c:formatCode>
                <c:ptCount val="1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7-4A21-B264-B04E9F63B4BC}"/>
            </c:ext>
          </c:extLst>
        </c:ser>
        <c:ser>
          <c:idx val="3"/>
          <c:order val="3"/>
          <c:tx>
            <c:strRef>
              <c:f>'28.03.22'!$A$7</c:f>
              <c:strCache>
                <c:ptCount val="1"/>
                <c:pt idx="0">
                  <c:v>Anzahl Mahnungen Beitragswesen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'28.03.22'!$B$3:$M$3</c:f>
              <c:strCache>
                <c:ptCount val="2"/>
                <c:pt idx="0">
                  <c:v>Jan. 2024</c:v>
                </c:pt>
                <c:pt idx="1">
                  <c:v>Feb. 2024</c:v>
                </c:pt>
              </c:strCache>
            </c:strRef>
          </c:cat>
          <c:val>
            <c:numRef>
              <c:f>'28.03.22'!$B$7:$M$7</c:f>
              <c:numCache>
                <c:formatCode>0</c:formatCode>
                <c:ptCount val="1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E7-4A21-B264-B04E9F63B4BC}"/>
            </c:ext>
          </c:extLst>
        </c:ser>
        <c:ser>
          <c:idx val="4"/>
          <c:order val="4"/>
          <c:tx>
            <c:strRef>
              <c:f>'28.03.22'!$A$8</c:f>
              <c:strCache>
                <c:ptCount val="1"/>
                <c:pt idx="0">
                  <c:v>Anzahl Mahnungen GB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'28.03.22'!$B$3:$M$3</c:f>
              <c:strCache>
                <c:ptCount val="2"/>
                <c:pt idx="0">
                  <c:v>Jan. 2024</c:v>
                </c:pt>
                <c:pt idx="1">
                  <c:v>Feb. 2024</c:v>
                </c:pt>
              </c:strCache>
            </c:strRef>
          </c:cat>
          <c:val>
            <c:numRef>
              <c:f>'28.03.22'!$B$8:$M$8</c:f>
              <c:numCache>
                <c:formatCode>0</c:formatCode>
                <c:ptCount val="1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E7-4A21-B264-B04E9F63B4BC}"/>
            </c:ext>
          </c:extLst>
        </c:ser>
        <c:ser>
          <c:idx val="5"/>
          <c:order val="5"/>
          <c:tx>
            <c:strRef>
              <c:f>'28.03.22'!$A$9</c:f>
              <c:strCache>
                <c:ptCount val="1"/>
                <c:pt idx="0">
                  <c:v>Anzahl Zahlungserinnerungen GB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'28.03.22'!$B$3:$M$3</c:f>
              <c:strCache>
                <c:ptCount val="2"/>
                <c:pt idx="0">
                  <c:v>Jan. 2024</c:v>
                </c:pt>
                <c:pt idx="1">
                  <c:v>Feb. 2024</c:v>
                </c:pt>
              </c:strCache>
            </c:strRef>
          </c:cat>
          <c:val>
            <c:numRef>
              <c:f>'28.03.22'!$B$9:$M$9</c:f>
              <c:numCache>
                <c:formatCode>0</c:formatCode>
                <c:ptCount val="1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E7-4A21-B264-B04E9F63B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9759376"/>
        <c:axId val="1340255664"/>
        <c:axId val="1111816480"/>
      </c:bar3DChart>
      <c:catAx>
        <c:axId val="96975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40255664"/>
        <c:crosses val="autoZero"/>
        <c:auto val="1"/>
        <c:lblAlgn val="ctr"/>
        <c:lblOffset val="100"/>
        <c:noMultiLvlLbl val="0"/>
      </c:catAx>
      <c:valAx>
        <c:axId val="134025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9759376"/>
        <c:crosses val="autoZero"/>
        <c:crossBetween val="between"/>
      </c:valAx>
      <c:serAx>
        <c:axId val="11118164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402556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e-DE" sz="1200"/>
              <a:t>Anzahl gerichtlicher Verfahren (</a:t>
            </a:r>
            <a:r>
              <a:rPr lang="de-DE" sz="1200" baseline="0"/>
              <a:t>nach Gerichten) </a:t>
            </a:r>
            <a:endParaRPr lang="de-DE" sz="1200"/>
          </a:p>
        </c:rich>
      </c:tx>
      <c:overlay val="0"/>
      <c:spPr>
        <a:solidFill>
          <a:sysClr val="window" lastClr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0.19121548128415564"/>
          <c:y val="0.30928583025340467"/>
          <c:w val="0.54564021420874687"/>
          <c:h val="0.57618244326300838"/>
        </c:manualLayout>
      </c:layout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282112"/>
        <c:axId val="118283648"/>
      </c:barChart>
      <c:catAx>
        <c:axId val="11828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8283648"/>
        <c:crosses val="autoZero"/>
        <c:auto val="1"/>
        <c:lblAlgn val="ctr"/>
        <c:lblOffset val="100"/>
        <c:noMultiLvlLbl val="0"/>
      </c:catAx>
      <c:valAx>
        <c:axId val="118283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828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8555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587" y="1"/>
            <a:ext cx="2947088" cy="498555"/>
          </a:xfrm>
          <a:prstGeom prst="rect">
            <a:avLst/>
          </a:prstGeom>
        </p:spPr>
        <p:txBody>
          <a:bodyPr vert="horz" lIns="91440" tIns="45721" rIns="91440" bIns="45721" rtlCol="0"/>
          <a:lstStyle>
            <a:lvl1pPr algn="r">
              <a:defRPr sz="1200"/>
            </a:lvl1pPr>
          </a:lstStyle>
          <a:p>
            <a:fld id="{41B8D335-7B6E-4C21-8AAB-C0BE55F5270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1" rIns="91440" bIns="4572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9" y="4779141"/>
            <a:ext cx="5440046" cy="3909050"/>
          </a:xfrm>
          <a:prstGeom prst="rect">
            <a:avLst/>
          </a:prstGeom>
        </p:spPr>
        <p:txBody>
          <a:bodyPr vert="horz" lIns="91440" tIns="45721" rIns="91440" bIns="4572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260"/>
            <a:ext cx="2947088" cy="498555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587" y="9431260"/>
            <a:ext cx="2947088" cy="498555"/>
          </a:xfrm>
          <a:prstGeom prst="rect">
            <a:avLst/>
          </a:prstGeom>
        </p:spPr>
        <p:txBody>
          <a:bodyPr vert="horz" lIns="91440" tIns="45721" rIns="91440" bIns="45721" rtlCol="0" anchor="b"/>
          <a:lstStyle>
            <a:lvl1pPr algn="r">
              <a:defRPr sz="1200"/>
            </a:lvl1pPr>
          </a:lstStyle>
          <a:p>
            <a:fld id="{A36A24A3-2F32-4D54-AF6A-DB4A98904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74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8EE4-7FF6-46B9-8469-CD530C436D70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13B-1DE9-48F0-9142-CAC3DE03B646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01C-E92B-4CFA-B167-A24C7C28F8BF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19F3-20DD-4D0F-A604-BCE34CDAA77B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70D-EDF5-4029-9FDF-4A70F1D0421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1544-AF03-4B02-A4E0-A9F7A309C1B9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5796-C1CF-4D4E-BA67-5A829EED9B4B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6755-05AB-4F21-B25A-E71A9EB2086C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6F2C-99A7-4C6A-BBB6-BA8C55A5C652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EFD-F81F-4001-8AA2-E270A8362DD3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EC0F-8160-4FBD-9DF9-F38F62359371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C5E8-8437-4D18-885F-4FB40CD80983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DE0E-01FA-4E21-8F87-217024318032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D11-8321-43B9-91F8-6D4F91207FED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E561-74B0-47F7-933C-4C3648A005E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4D0-22E3-4D84-A552-F56F5C3E4436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BE32-3083-4E91-8C9F-E0159AAEE8C8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D53D9A-4C5E-47B5-B6B3-52A4755E902C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-storkow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C627CB9-AECD-41DE-84E9-2A4715D3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8696563-D54B-4D4B-A776-AF4D907DA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erge am Meer">
            <a:extLst>
              <a:ext uri="{FF2B5EF4-FFF2-40B4-BE49-F238E27FC236}">
                <a16:creationId xmlns:a16="http://schemas.microsoft.com/office/drawing/2014/main" id="{A0FAA8F8-EB96-95C2-98C5-700085C4D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4919" b="100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650CB7-77AF-4F12-B1CA-C32A3CF41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6143DD-3A11-4210-884A-0F6C09B87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de-DE" sz="3400" dirty="0">
                <a:latin typeface="Calibri" panose="020F0502020204030204" pitchFamily="34" charset="0"/>
                <a:cs typeface="Calibri" panose="020F0502020204030204" pitchFamily="34" charset="0"/>
              </a:rPr>
              <a:t>Bericht der Verbandsvorsteherin</a:t>
            </a:r>
            <a:br>
              <a:rPr lang="de-DE" sz="3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des Wasser- und Abwasserzweckverbandes „Scharmützelsee-Storkow/Mark“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 öffentlicher Teil -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vom 13.03.2024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78C2DF-6382-458F-933B-29B753DC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Zeitraum 14.12.2023 – 28.02.2024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5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9" y="0"/>
            <a:ext cx="10364451" cy="159617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719743"/>
            <a:ext cx="10363826" cy="450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E. Gerichtliche Verfahren per 28.02.2024</a:t>
            </a:r>
          </a:p>
          <a:p>
            <a:pPr marL="0" indent="0">
              <a:buNone/>
            </a:pPr>
            <a:r>
              <a:rPr lang="de-DE" b="1" dirty="0"/>
              <a:t>							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06F46B-5D69-4E26-8F56-C9AF657E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7360" y="5883276"/>
            <a:ext cx="914398" cy="974724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947621"/>
              </p:ext>
            </p:extLst>
          </p:nvPr>
        </p:nvGraphicFramePr>
        <p:xfrm>
          <a:off x="6264491" y="2994164"/>
          <a:ext cx="5128260" cy="278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80683"/>
              </p:ext>
            </p:extLst>
          </p:nvPr>
        </p:nvGraphicFramePr>
        <p:xfrm>
          <a:off x="392144" y="2909931"/>
          <a:ext cx="5380471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051170"/>
              </p:ext>
            </p:extLst>
          </p:nvPr>
        </p:nvGraphicFramePr>
        <p:xfrm>
          <a:off x="7057206" y="2775722"/>
          <a:ext cx="3976553" cy="278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501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9" y="0"/>
            <a:ext cx="10364451" cy="159617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0511" y="1687058"/>
            <a:ext cx="10363826" cy="450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E. Gerichtliche Verfahren per 28.02.2024</a:t>
            </a:r>
          </a:p>
          <a:p>
            <a:pPr marL="0" indent="0">
              <a:buNone/>
            </a:pPr>
            <a:r>
              <a:rPr lang="de-DE" b="1" dirty="0"/>
              <a:t>							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933916"/>
              </p:ext>
            </p:extLst>
          </p:nvPr>
        </p:nvGraphicFramePr>
        <p:xfrm>
          <a:off x="1006679" y="2827090"/>
          <a:ext cx="4927209" cy="364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17245"/>
              </p:ext>
            </p:extLst>
          </p:nvPr>
        </p:nvGraphicFramePr>
        <p:xfrm>
          <a:off x="1006679" y="3023118"/>
          <a:ext cx="4789576" cy="332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539649-D24A-4F94-A6F0-6B2F6FF4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1532580" cy="886641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21012"/>
              </p:ext>
            </p:extLst>
          </p:nvPr>
        </p:nvGraphicFramePr>
        <p:xfrm>
          <a:off x="1006679" y="2903404"/>
          <a:ext cx="4927209" cy="332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283612"/>
              </p:ext>
            </p:extLst>
          </p:nvPr>
        </p:nvGraphicFramePr>
        <p:xfrm>
          <a:off x="604837" y="3023118"/>
          <a:ext cx="5329051" cy="307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827965"/>
              </p:ext>
            </p:extLst>
          </p:nvPr>
        </p:nvGraphicFramePr>
        <p:xfrm>
          <a:off x="604838" y="2866866"/>
          <a:ext cx="6029228" cy="297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79DD158-CF58-9898-46F5-2B10A6A4C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839235"/>
              </p:ext>
            </p:extLst>
          </p:nvPr>
        </p:nvGraphicFramePr>
        <p:xfrm>
          <a:off x="757238" y="3019266"/>
          <a:ext cx="6029228" cy="297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808039"/>
              </p:ext>
            </p:extLst>
          </p:nvPr>
        </p:nvGraphicFramePr>
        <p:xfrm>
          <a:off x="399487" y="2895698"/>
          <a:ext cx="5500501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224225"/>
              </p:ext>
            </p:extLst>
          </p:nvPr>
        </p:nvGraphicFramePr>
        <p:xfrm>
          <a:off x="6239755" y="3118921"/>
          <a:ext cx="4850402" cy="323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707644"/>
              </p:ext>
            </p:extLst>
          </p:nvPr>
        </p:nvGraphicFramePr>
        <p:xfrm>
          <a:off x="469236" y="3220385"/>
          <a:ext cx="5055065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2174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9" y="0"/>
            <a:ext cx="10364451" cy="159617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0511" y="1147665"/>
            <a:ext cx="10363826" cy="5044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de-DE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de-D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de-DE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Trinkwasserparameter der Wasserwerke im Verbandsgebiet</a:t>
            </a:r>
            <a:endParaRPr lang="de-D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Parameter der Trinkwasserqualität der Wasserwerke im Gebiet des WAS werden auf der eigenen Internetseite </a:t>
            </a:r>
            <a:r>
              <a:rPr lang="de-DE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www.was-storkow.de</a:t>
            </a:r>
            <a:r>
              <a:rPr lang="de-D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geführt.</a:t>
            </a:r>
          </a:p>
          <a:p>
            <a:pPr marL="0" indent="0" algn="just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de-D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de-DE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Hinweis zum Fäkalabfuhrplan </a:t>
            </a:r>
            <a:r>
              <a:rPr lang="de-D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 unserer Internetseite </a:t>
            </a:r>
            <a:r>
              <a:rPr lang="de-DE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www.was-storkow.de</a:t>
            </a:r>
            <a:r>
              <a:rPr lang="de-D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wird der jeweils aktuelle Fäkalabfuhrplan bereitgestellt. </a:t>
            </a:r>
          </a:p>
          <a:p>
            <a:pPr marL="0" indent="0" algn="just">
              <a:buNone/>
            </a:pPr>
            <a:endParaRPr lang="de-DE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de-DE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de-D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de-D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539649-D24A-4F94-A6F0-6B2F6FF4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1532580" cy="886641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29" y="0"/>
            <a:ext cx="10364451" cy="1596177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224793"/>
            <a:ext cx="10363826" cy="4900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Inhaltsverzeichnis</a:t>
            </a:r>
          </a:p>
          <a:p>
            <a:pPr marL="0" indent="0">
              <a:buNone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1. Investitionsplan 2024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a. Wasserversorgung							Seite   	4 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B. Schmutzwasserentsorgung						Seite   	4</a:t>
            </a:r>
          </a:p>
          <a:p>
            <a:pPr marL="0" indent="0">
              <a:buNone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2. Finanzierungssystem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A. Gebührenerhebung							Seite     	5</a:t>
            </a:r>
          </a:p>
          <a:p>
            <a:pPr marL="0" indent="0">
              <a:buNone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a. Widerspruchsquote zur Jahresgebührenabrechnung				Seite   	6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B. Lastschriftquote zum Einzug von Gebührenforderungen 				Seite   	7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c. Mahnstatistik (Gebühren, Beiträge und Kosten)					Seite  	8 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D. Mobile Entsorgung 							Seiten 	9 und 10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E. Gerichtliche Verfahren 						Seiten 	11 und 12</a:t>
            </a:r>
          </a:p>
          <a:p>
            <a:pPr marL="0" indent="0">
              <a:buNone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4. Trinkwasserparameter der Wasserwerke im Verbandsgebiet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				Seite	13</a:t>
            </a:r>
          </a:p>
          <a:p>
            <a:pPr marL="0" indent="0">
              <a:buNone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5. Hinweise zum Fäkalabfuhrplan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						Seite     	13</a:t>
            </a:r>
          </a:p>
          <a:p>
            <a:pPr marL="0" indent="0">
              <a:buNone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						Seiten 	15 und 16</a:t>
            </a:r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DD30E5-F9EE-44E1-84B1-FAF9521B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1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78545-BEC8-487B-BF82-2131E52F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074C4-6CB2-4BD9-A51B-1FE2255B6D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91682"/>
            <a:ext cx="10363826" cy="4867468"/>
          </a:xfrm>
        </p:spPr>
        <p:txBody>
          <a:bodyPr/>
          <a:lstStyle/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1. Investitionsplan 2024 gekürzt -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a. Wasserversorgung</a:t>
            </a: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1. Investitionsplan 2024 gekürzt -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B. Schmutzwasserentsorgung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Per 28.02.2024 ist der Wirtschaftsplan 2024 von der Kommunalaufsichtsbehörde des Landkreises Oder-Spree noch nicht genehmigt.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991AC-3AB1-49A9-8514-E68ED270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9535" y="6459523"/>
            <a:ext cx="45719" cy="167780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EFE7CC-6324-41FF-8486-AA36BE65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63640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483" y="1704457"/>
            <a:ext cx="10503453" cy="453502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2. Finanzierungssystem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a. Gebührenerhebung 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Jahresgebührenerhebung 2023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Verbrauchsstellen				10336 	(9853 in 2019, 9981 in 2020, 10141 in 2021, 10245 in 2022)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Versand der Gebührenbescheide im wesentlichen am	              	31.01.2024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Anzahl				 	10140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Danach manuell abgerechnete bescheide			       31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Noch abzurechnende Verbrauchsstellen			     165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Eingang Widersprüche bis zum 01.03.2023			       84			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Prozentualer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anteil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Widersprüche			    0,83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ABSCHLIESSEND BEARBEITET		 	        	       40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Noch offen				         	       44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618517"/>
            <a:ext cx="10214205" cy="1596177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</p:spTree>
    <p:extLst>
      <p:ext uri="{BB962C8B-B14F-4D97-AF65-F5344CB8AC3E}">
        <p14:creationId xmlns:p14="http://schemas.microsoft.com/office/powerpoint/2010/main" val="202207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9" y="0"/>
            <a:ext cx="10364451" cy="159617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728132"/>
            <a:ext cx="10363826" cy="4496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a. Widerspruchsquote zur Jahresgebührenabrechnung per 28.02.2024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Auffälligkeiten: </a:t>
            </a:r>
          </a:p>
          <a:p>
            <a:pPr marL="0" indent="0">
              <a:buNone/>
            </a:pPr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hohe Anzahl an Falsch- bzw. Nichtablesungen durch die Verbraucher zum Stichtag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D3EE18-5471-4059-9A39-50C51CCA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897683"/>
              </p:ext>
            </p:extLst>
          </p:nvPr>
        </p:nvGraphicFramePr>
        <p:xfrm>
          <a:off x="913775" y="2995126"/>
          <a:ext cx="10243585" cy="175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620134"/>
              </p:ext>
            </p:extLst>
          </p:nvPr>
        </p:nvGraphicFramePr>
        <p:xfrm>
          <a:off x="1034640" y="2875722"/>
          <a:ext cx="10122720" cy="192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8087"/>
              </p:ext>
            </p:extLst>
          </p:nvPr>
        </p:nvGraphicFramePr>
        <p:xfrm>
          <a:off x="1034639" y="2851952"/>
          <a:ext cx="9938161" cy="19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183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9" y="0"/>
            <a:ext cx="10364451" cy="159617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619946"/>
            <a:ext cx="10363826" cy="4604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B. Lastschriftquote zum Einzug von Gebührenforderungen in %</a:t>
            </a:r>
          </a:p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per 01.03.2024: 71,57 %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002EF0-9CA8-4855-80B1-72DCB5CA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823231"/>
              </p:ext>
            </p:extLst>
          </p:nvPr>
        </p:nvGraphicFramePr>
        <p:xfrm>
          <a:off x="481964" y="3429000"/>
          <a:ext cx="11228072" cy="243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7BA4982-61B3-9702-962C-48F9A06A8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911753"/>
              </p:ext>
            </p:extLst>
          </p:nvPr>
        </p:nvGraphicFramePr>
        <p:xfrm>
          <a:off x="634364" y="3581400"/>
          <a:ext cx="11228072" cy="243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922167"/>
              </p:ext>
            </p:extLst>
          </p:nvPr>
        </p:nvGraphicFramePr>
        <p:xfrm>
          <a:off x="691514" y="3276600"/>
          <a:ext cx="10808972" cy="273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166660"/>
              </p:ext>
            </p:extLst>
          </p:nvPr>
        </p:nvGraphicFramePr>
        <p:xfrm>
          <a:off x="748664" y="3040106"/>
          <a:ext cx="108089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410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002EF0-9CA8-4855-80B1-72DCB5CA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47508"/>
            <a:ext cx="10419126" cy="4543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>
              <a:buNone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Mahnstatistik (Gebühren, Beiträge und Kosten)</a:t>
            </a: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3893976" cy="628990"/>
          </a:xfrm>
        </p:spPr>
        <p:txBody>
          <a:bodyPr anchor="b">
            <a:normAutofit/>
          </a:bodyPr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FADA52-8ABD-4DD8-B289-18E5DC9554DF}"/>
              </a:ext>
            </a:extLst>
          </p:cNvPr>
          <p:cNvSpPr txBox="1"/>
          <p:nvPr/>
        </p:nvSpPr>
        <p:spPr>
          <a:xfrm>
            <a:off x="913774" y="3075905"/>
            <a:ext cx="104191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					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						</a:t>
            </a:r>
          </a:p>
          <a:p>
            <a:r>
              <a:rPr lang="de-DE" sz="1400" b="0" i="0" u="none" strike="noStrike" baseline="0" dirty="0">
                <a:solidFill>
                  <a:srgbClr val="FF6600"/>
                </a:solidFill>
                <a:latin typeface="Calibri" panose="020F0502020204030204" pitchFamily="34" charset="0"/>
              </a:rPr>
              <a:t>	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C183CF35-960F-8B67-37B8-ED6F3449F380}"/>
              </a:ext>
            </a:extLst>
          </p:cNvPr>
          <p:cNvGraphicFramePr>
            <a:graphicFrameLocks noGrp="1"/>
          </p:cNvGraphicFramePr>
          <p:nvPr/>
        </p:nvGraphicFramePr>
        <p:xfrm>
          <a:off x="4324350" y="3180874"/>
          <a:ext cx="35433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218354804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152369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525430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Datum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Jan. 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Feb. 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63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Anzahl Zahlungserinnerungen KB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19</a:t>
                      </a:r>
                      <a:endParaRPr lang="de-DE" sz="11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19</a:t>
                      </a:r>
                      <a:endParaRPr lang="de-DE" sz="1100" b="1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861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Anzahl Mahnungen KB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</a:t>
                      </a:r>
                      <a:endParaRPr lang="de-DE" sz="1100" b="1" i="0" u="none" strike="noStrike">
                        <a:solidFill>
                          <a:srgbClr val="C659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</a:t>
                      </a:r>
                      <a:endParaRPr lang="de-DE" sz="1100" b="1" i="0" u="none" strike="noStrike">
                        <a:solidFill>
                          <a:srgbClr val="C659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365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Anzahl Zahlungseri. Beitragswesen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363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Anzahl Mahnungen Beitragswesen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</a:t>
                      </a:r>
                      <a:endParaRPr lang="de-DE" sz="1100" b="1" i="0" u="none" strike="noStrike">
                        <a:solidFill>
                          <a:srgbClr val="806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1" i="0" u="none" strike="noStrike">
                        <a:solidFill>
                          <a:srgbClr val="806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8785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Anzahl Mahnungen GB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281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Anzahl Zahlungserinnerungen GB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1" i="0" u="none" strike="noStrike">
                        <a:solidFill>
                          <a:srgbClr val="37562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</a:t>
                      </a:r>
                      <a:endParaRPr lang="de-DE" sz="1100" b="1" i="0" u="none" strike="noStrike" dirty="0">
                        <a:solidFill>
                          <a:srgbClr val="37562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560972"/>
                  </a:ext>
                </a:extLst>
              </a:tr>
            </a:tbl>
          </a:graphicData>
        </a:graphic>
      </p:graphicFrame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83F32FE5-0277-E11D-411D-7F5B1F57B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801501"/>
              </p:ext>
            </p:extLst>
          </p:nvPr>
        </p:nvGraphicFramePr>
        <p:xfrm>
          <a:off x="633413" y="1965145"/>
          <a:ext cx="114681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645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20660E-F826-4655-BB97-984B17FE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36D89EE-FA2B-4C32-8C00-B2C6ED21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8307F8-152F-4244-A9FE-8D30EFFB7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06F46B-5D69-4E26-8F56-C9AF657E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BBC5A-3849-4FE9-8588-772AFB33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 algn="ctr">
              <a:buNone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D. Mobile Entsorgung</a:t>
            </a:r>
          </a:p>
          <a:p>
            <a:pPr marL="0" indent="0" algn="ctr">
              <a:buNone/>
            </a:pPr>
            <a:r>
              <a:rPr lang="de-DE" sz="1600" b="1" dirty="0"/>
              <a:t>							</a:t>
            </a:r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569C3D-2A62-49F2-95F3-C407AA6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de-DE" sz="320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CD889ED-52C9-B00A-283F-737EC7CEA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46050"/>
              </p:ext>
            </p:extLst>
          </p:nvPr>
        </p:nvGraphicFramePr>
        <p:xfrm>
          <a:off x="5542553" y="609600"/>
          <a:ext cx="5271183" cy="5638798"/>
        </p:xfrm>
        <a:graphic>
          <a:graphicData uri="http://schemas.openxmlformats.org/drawingml/2006/table">
            <a:tbl>
              <a:tblPr/>
              <a:tblGrid>
                <a:gridCol w="1611514">
                  <a:extLst>
                    <a:ext uri="{9D8B030D-6E8A-4147-A177-3AD203B41FA5}">
                      <a16:colId xmlns:a16="http://schemas.microsoft.com/office/drawing/2014/main" val="1180876756"/>
                    </a:ext>
                  </a:extLst>
                </a:gridCol>
                <a:gridCol w="475353">
                  <a:extLst>
                    <a:ext uri="{9D8B030D-6E8A-4147-A177-3AD203B41FA5}">
                      <a16:colId xmlns:a16="http://schemas.microsoft.com/office/drawing/2014/main" val="3432985897"/>
                    </a:ext>
                  </a:extLst>
                </a:gridCol>
                <a:gridCol w="475353">
                  <a:extLst>
                    <a:ext uri="{9D8B030D-6E8A-4147-A177-3AD203B41FA5}">
                      <a16:colId xmlns:a16="http://schemas.microsoft.com/office/drawing/2014/main" val="1022655504"/>
                    </a:ext>
                  </a:extLst>
                </a:gridCol>
                <a:gridCol w="475353">
                  <a:extLst>
                    <a:ext uri="{9D8B030D-6E8A-4147-A177-3AD203B41FA5}">
                      <a16:colId xmlns:a16="http://schemas.microsoft.com/office/drawing/2014/main" val="2973729253"/>
                    </a:ext>
                  </a:extLst>
                </a:gridCol>
                <a:gridCol w="379510">
                  <a:extLst>
                    <a:ext uri="{9D8B030D-6E8A-4147-A177-3AD203B41FA5}">
                      <a16:colId xmlns:a16="http://schemas.microsoft.com/office/drawing/2014/main" val="3489102389"/>
                    </a:ext>
                  </a:extLst>
                </a:gridCol>
                <a:gridCol w="379510">
                  <a:extLst>
                    <a:ext uri="{9D8B030D-6E8A-4147-A177-3AD203B41FA5}">
                      <a16:colId xmlns:a16="http://schemas.microsoft.com/office/drawing/2014/main" val="3031754100"/>
                    </a:ext>
                  </a:extLst>
                </a:gridCol>
                <a:gridCol w="379510">
                  <a:extLst>
                    <a:ext uri="{9D8B030D-6E8A-4147-A177-3AD203B41FA5}">
                      <a16:colId xmlns:a16="http://schemas.microsoft.com/office/drawing/2014/main" val="461864077"/>
                    </a:ext>
                  </a:extLst>
                </a:gridCol>
                <a:gridCol w="379510">
                  <a:extLst>
                    <a:ext uri="{9D8B030D-6E8A-4147-A177-3AD203B41FA5}">
                      <a16:colId xmlns:a16="http://schemas.microsoft.com/office/drawing/2014/main" val="2184325979"/>
                    </a:ext>
                  </a:extLst>
                </a:gridCol>
                <a:gridCol w="336060">
                  <a:extLst>
                    <a:ext uri="{9D8B030D-6E8A-4147-A177-3AD203B41FA5}">
                      <a16:colId xmlns:a16="http://schemas.microsoft.com/office/drawing/2014/main" val="555075497"/>
                    </a:ext>
                  </a:extLst>
                </a:gridCol>
                <a:gridCol w="379510">
                  <a:extLst>
                    <a:ext uri="{9D8B030D-6E8A-4147-A177-3AD203B41FA5}">
                      <a16:colId xmlns:a16="http://schemas.microsoft.com/office/drawing/2014/main" val="3299095671"/>
                    </a:ext>
                  </a:extLst>
                </a:gridCol>
              </a:tblGrid>
              <a:tr h="3498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highlight>
                          <a:srgbClr val="FF00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FÄK 2023</a:t>
                      </a:r>
                      <a:endParaRPr lang="de-DE" sz="17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6101" marR="86101" marT="43050" marB="43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175799"/>
                  </a:ext>
                </a:extLst>
              </a:tr>
              <a:tr h="244174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Gemeinde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Anzahl Kunden (alle)</a:t>
                      </a:r>
                      <a:endParaRPr lang="de-DE" sz="17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Anzahl Sammelgruben Statistik</a:t>
                      </a:r>
                      <a:endParaRPr lang="de-DE" sz="1700" b="0" i="0" u="none" strike="noStrike">
                        <a:effectLst/>
                        <a:highlight>
                          <a:srgbClr val="E26B0A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Einwohner mit Sammelgruben (HWS)</a:t>
                      </a:r>
                      <a:endParaRPr lang="de-DE" sz="1700" b="0" i="0" u="none" strike="noStrike">
                        <a:effectLst/>
                        <a:highlight>
                          <a:srgbClr val="E26B0A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Einwohner mit Sammelgruben (NWS)</a:t>
                      </a:r>
                      <a:endParaRPr lang="de-DE" sz="1700" b="0" i="0" u="none" strike="noStrike">
                        <a:effectLst/>
                        <a:highlight>
                          <a:srgbClr val="E26B0A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BF8F"/>
                          </a:highlight>
                          <a:latin typeface="Calibri" panose="020F0502020204030204" pitchFamily="34" charset="0"/>
                        </a:rPr>
                        <a:t>Anzahl Grundstücke an Kleinkäranlagen</a:t>
                      </a:r>
                      <a:endParaRPr lang="de-DE" sz="1700" b="0" i="0" u="none" strike="noStrike">
                        <a:effectLst/>
                        <a:highlight>
                          <a:srgbClr val="FABF8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BF8F"/>
                          </a:highlight>
                          <a:latin typeface="Calibri" panose="020F0502020204030204" pitchFamily="34" charset="0"/>
                        </a:rPr>
                        <a:t>Einwohner an Kleinkläranlagen (HWS)</a:t>
                      </a:r>
                      <a:endParaRPr lang="de-DE" sz="1700" b="0" i="0" u="none" strike="noStrike">
                        <a:effectLst/>
                        <a:highlight>
                          <a:srgbClr val="FABF8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BF8F"/>
                          </a:highlight>
                          <a:latin typeface="Calibri" panose="020F0502020204030204" pitchFamily="34" charset="0"/>
                        </a:rPr>
                        <a:t>Einwohner an Kleinkläranlagen (NWS)</a:t>
                      </a:r>
                      <a:endParaRPr lang="de-DE" sz="1700" b="0" i="0" u="none" strike="noStrike">
                        <a:effectLst/>
                        <a:highlight>
                          <a:srgbClr val="FABF8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befreite Grundstücke mobil</a:t>
                      </a:r>
                      <a:endParaRPr lang="de-DE" sz="17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Grundstück mit Ansaugstutzen</a:t>
                      </a:r>
                      <a:endParaRPr lang="de-DE" sz="17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663558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Ahrensdorf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796558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Alt Golm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37627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Alt Stahnsdorf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624703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Bad Saarow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020328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Behrensdorf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081185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Blossin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056097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 Bugk 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140210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Dahmsdorf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319505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Diensdorf/Radlow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966009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Glienicke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853863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Görsdorf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514507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Groß Eichholz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77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76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132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4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60</a:t>
                      </a:r>
                      <a:endParaRPr lang="de-DE" sz="17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528467"/>
                  </a:ext>
                </a:extLst>
              </a:tr>
              <a:tr h="21901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Groß Schauen</a:t>
                      </a:r>
                      <a:endParaRPr lang="de-DE" sz="17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69" marR="8969" marT="8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49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54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9243F-1C09-6A1F-0410-A64EF94F0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2120660E-F826-4655-BB97-984B17FE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36D89EE-FA2B-4C32-8C00-B2C6ED21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318307F8-152F-4244-A9FE-8D30EFFB7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FA6B1D-F089-9094-7A1B-FB1C46FE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49159-A7D2-8EB7-25C5-FB76257AC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Statistik</a:t>
            </a:r>
          </a:p>
          <a:p>
            <a:pPr marL="0" indent="0" algn="ctr">
              <a:buNone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D. Mobile Entsorgung</a:t>
            </a:r>
          </a:p>
          <a:p>
            <a:pPr marL="0" indent="0" algn="ctr">
              <a:buNone/>
            </a:pPr>
            <a:r>
              <a:rPr lang="de-DE" sz="1600" b="1" dirty="0"/>
              <a:t>							</a:t>
            </a:r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E0CBB-C2DF-220D-76B5-AAA2A7EB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de-DE" sz="3200">
                <a:latin typeface="Calibri" panose="020F0502020204030204" pitchFamily="34" charset="0"/>
                <a:cs typeface="Calibri" panose="020F0502020204030204" pitchFamily="34" charset="0"/>
              </a:rPr>
              <a:t>A. Öffentlicher Teil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FD633B-AA4F-1C07-4157-BA23343BD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832611"/>
              </p:ext>
            </p:extLst>
          </p:nvPr>
        </p:nvGraphicFramePr>
        <p:xfrm>
          <a:off x="5796162" y="609600"/>
          <a:ext cx="4763966" cy="5638806"/>
        </p:xfrm>
        <a:graphic>
          <a:graphicData uri="http://schemas.openxmlformats.org/drawingml/2006/table">
            <a:tbl>
              <a:tblPr/>
              <a:tblGrid>
                <a:gridCol w="1525487">
                  <a:extLst>
                    <a:ext uri="{9D8B030D-6E8A-4147-A177-3AD203B41FA5}">
                      <a16:colId xmlns:a16="http://schemas.microsoft.com/office/drawing/2014/main" val="1273522795"/>
                    </a:ext>
                  </a:extLst>
                </a:gridCol>
                <a:gridCol w="432536">
                  <a:extLst>
                    <a:ext uri="{9D8B030D-6E8A-4147-A177-3AD203B41FA5}">
                      <a16:colId xmlns:a16="http://schemas.microsoft.com/office/drawing/2014/main" val="299265471"/>
                    </a:ext>
                  </a:extLst>
                </a:gridCol>
                <a:gridCol w="432536">
                  <a:extLst>
                    <a:ext uri="{9D8B030D-6E8A-4147-A177-3AD203B41FA5}">
                      <a16:colId xmlns:a16="http://schemas.microsoft.com/office/drawing/2014/main" val="3597060869"/>
                    </a:ext>
                  </a:extLst>
                </a:gridCol>
                <a:gridCol w="432536">
                  <a:extLst>
                    <a:ext uri="{9D8B030D-6E8A-4147-A177-3AD203B41FA5}">
                      <a16:colId xmlns:a16="http://schemas.microsoft.com/office/drawing/2014/main" val="2808410182"/>
                    </a:ext>
                  </a:extLst>
                </a:gridCol>
                <a:gridCol w="359831">
                  <a:extLst>
                    <a:ext uri="{9D8B030D-6E8A-4147-A177-3AD203B41FA5}">
                      <a16:colId xmlns:a16="http://schemas.microsoft.com/office/drawing/2014/main" val="4215471705"/>
                    </a:ext>
                  </a:extLst>
                </a:gridCol>
                <a:gridCol w="287126">
                  <a:extLst>
                    <a:ext uri="{9D8B030D-6E8A-4147-A177-3AD203B41FA5}">
                      <a16:colId xmlns:a16="http://schemas.microsoft.com/office/drawing/2014/main" val="1275816281"/>
                    </a:ext>
                  </a:extLst>
                </a:gridCol>
                <a:gridCol w="359831">
                  <a:extLst>
                    <a:ext uri="{9D8B030D-6E8A-4147-A177-3AD203B41FA5}">
                      <a16:colId xmlns:a16="http://schemas.microsoft.com/office/drawing/2014/main" val="353668013"/>
                    </a:ext>
                  </a:extLst>
                </a:gridCol>
                <a:gridCol w="287126">
                  <a:extLst>
                    <a:ext uri="{9D8B030D-6E8A-4147-A177-3AD203B41FA5}">
                      <a16:colId xmlns:a16="http://schemas.microsoft.com/office/drawing/2014/main" val="3387337876"/>
                    </a:ext>
                  </a:extLst>
                </a:gridCol>
                <a:gridCol w="287126">
                  <a:extLst>
                    <a:ext uri="{9D8B030D-6E8A-4147-A177-3AD203B41FA5}">
                      <a16:colId xmlns:a16="http://schemas.microsoft.com/office/drawing/2014/main" val="2156036215"/>
                    </a:ext>
                  </a:extLst>
                </a:gridCol>
                <a:gridCol w="359831">
                  <a:extLst>
                    <a:ext uri="{9D8B030D-6E8A-4147-A177-3AD203B41FA5}">
                      <a16:colId xmlns:a16="http://schemas.microsoft.com/office/drawing/2014/main" val="3701995610"/>
                    </a:ext>
                  </a:extLst>
                </a:gridCol>
              </a:tblGrid>
              <a:tr h="2514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highlight>
                          <a:srgbClr val="FF00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FÄK 2023</a:t>
                      </a:r>
                      <a:endParaRPr lang="de-DE" sz="12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1890" marR="61890" marT="30945" marB="309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22819"/>
                  </a:ext>
                </a:extLst>
              </a:tr>
              <a:tr h="175515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Gemeinde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Anzahl Kunden (alle)</a:t>
                      </a:r>
                      <a:endParaRPr lang="de-DE" sz="12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Anzahl Sammelgruben Statistik</a:t>
                      </a:r>
                      <a:endParaRPr lang="de-DE" sz="1200" b="0" i="0" u="none" strike="noStrike">
                        <a:effectLst/>
                        <a:highlight>
                          <a:srgbClr val="E26B0A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Einwohner mit Sammelgruben (HWS)</a:t>
                      </a:r>
                      <a:endParaRPr lang="de-DE" sz="1200" b="0" i="0" u="none" strike="noStrike">
                        <a:effectLst/>
                        <a:highlight>
                          <a:srgbClr val="E26B0A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6B0A"/>
                          </a:highlight>
                          <a:latin typeface="Calibri" panose="020F0502020204030204" pitchFamily="34" charset="0"/>
                        </a:rPr>
                        <a:t>Einwohner mit Sammelgruben (NWS)</a:t>
                      </a:r>
                      <a:endParaRPr lang="de-DE" sz="1200" b="0" i="0" u="none" strike="noStrike">
                        <a:effectLst/>
                        <a:highlight>
                          <a:srgbClr val="E26B0A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BF8F"/>
                          </a:highlight>
                          <a:latin typeface="Calibri" panose="020F0502020204030204" pitchFamily="34" charset="0"/>
                        </a:rPr>
                        <a:t>Anzahl Grundstücke an Kleinkäranlagen</a:t>
                      </a:r>
                      <a:endParaRPr lang="de-DE" sz="1200" b="0" i="0" u="none" strike="noStrike">
                        <a:effectLst/>
                        <a:highlight>
                          <a:srgbClr val="FABF8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BF8F"/>
                          </a:highlight>
                          <a:latin typeface="Calibri" panose="020F0502020204030204" pitchFamily="34" charset="0"/>
                        </a:rPr>
                        <a:t>Einwohner an Kleinkläranlagen (HWS)</a:t>
                      </a:r>
                      <a:endParaRPr lang="de-DE" sz="1200" b="0" i="0" u="none" strike="noStrike">
                        <a:effectLst/>
                        <a:highlight>
                          <a:srgbClr val="FABF8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BF8F"/>
                          </a:highlight>
                          <a:latin typeface="Calibri" panose="020F0502020204030204" pitchFamily="34" charset="0"/>
                        </a:rPr>
                        <a:t>Einwohner an Kleinkläranlagen (NWS)</a:t>
                      </a:r>
                      <a:endParaRPr lang="de-DE" sz="1200" b="0" i="0" u="none" strike="noStrike">
                        <a:effectLst/>
                        <a:highlight>
                          <a:srgbClr val="FABF8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befreite Grundstücke mobil</a:t>
                      </a:r>
                      <a:endParaRPr lang="de-DE" sz="12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Calibri" panose="020F0502020204030204" pitchFamily="34" charset="0"/>
                        </a:rPr>
                        <a:t>Grundstück mit Ansaugstutzen</a:t>
                      </a:r>
                      <a:endParaRPr lang="de-DE" sz="1200" b="0" i="0" u="none" strike="noStrike">
                        <a:effectLst/>
                        <a:highlight>
                          <a:srgbClr val="FDE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97814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Herzberg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445022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Klein Schauen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70223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Kolberg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776471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Kolpin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815840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Kummersdorf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017783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Lebbin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1063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Lindenberg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079401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Neu Golm 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24364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Pfaffendorf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162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147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351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40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8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128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85417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Philadelphia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92531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Prieros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764372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Reichenwalde/Neu-RW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83169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Rieplos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386725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Sauen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52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49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94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19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35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90084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Schwerin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19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19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19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77911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Selchow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520945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Storkow (Mark)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811548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Streganz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543429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 Wendisch Rietz 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881926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Wilmersdorf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58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58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113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6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1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</a:rPr>
                        <a:t>43</a:t>
                      </a:r>
                      <a:endParaRPr lang="de-DE" sz="1200" b="0" i="0" u="none" strike="noStrike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91579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Wochowsee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007525"/>
                  </a:ext>
                </a:extLst>
              </a:tr>
              <a:tr h="1574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Wolzig</a:t>
                      </a:r>
                      <a:endParaRPr lang="de-DE" sz="12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538487"/>
                  </a:ext>
                </a:extLst>
              </a:tr>
              <a:tr h="16865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Durchschnitt/Summe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7" marR="6447" marT="64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97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003793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Breitbild</PresentationFormat>
  <Paragraphs>528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Tropfen</vt:lpstr>
      <vt:lpstr>Bericht der Verbandsvorsteherin des Wasser- und Abwasserzweckverbandes „Scharmützelsee-Storkow/Mark“  - öffentlicher Teil -  vom 13.03.2024</vt:lpstr>
      <vt:lpstr>A. Öffentlicher Teil</vt:lpstr>
      <vt:lpstr>A. Öffentlicher Teil</vt:lpstr>
      <vt:lpstr>A. Öffentlicher Teil</vt:lpstr>
      <vt:lpstr>A. Öffentlicher Teil</vt:lpstr>
      <vt:lpstr>A. Öffentlicher Teil</vt:lpstr>
      <vt:lpstr>A. Öffentlicher Teil</vt:lpstr>
      <vt:lpstr>A. Öffentlicher Teil</vt:lpstr>
      <vt:lpstr>A. Öffentlicher Teil</vt:lpstr>
      <vt:lpstr>A. Öffentlicher Teil</vt:lpstr>
      <vt:lpstr>A. Öffentlicher Teil</vt:lpstr>
      <vt:lpstr>A. Öffentlicher Teil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der Verbandsvorsteherin des Wasser- und Abwasserzweckverbandes „Scharmützelsee-Storkow/Mark“ vom 16.09.2020</dc:title>
  <dc:creator>Schmidt</dc:creator>
  <cp:lastModifiedBy>Grit Schmidt</cp:lastModifiedBy>
  <cp:revision>270</cp:revision>
  <cp:lastPrinted>2023-11-28T10:34:56Z</cp:lastPrinted>
  <dcterms:created xsi:type="dcterms:W3CDTF">2020-09-02T05:40:10Z</dcterms:created>
  <dcterms:modified xsi:type="dcterms:W3CDTF">2024-03-05T15:11:25Z</dcterms:modified>
</cp:coreProperties>
</file>